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40"/>
  </p:notesMasterIdLst>
  <p:handoutMasterIdLst>
    <p:handoutMasterId r:id="rId41"/>
  </p:handoutMasterIdLst>
  <p:sldIdLst>
    <p:sldId id="256" r:id="rId2"/>
    <p:sldId id="498" r:id="rId3"/>
    <p:sldId id="491" r:id="rId4"/>
    <p:sldId id="500" r:id="rId5"/>
    <p:sldId id="496" r:id="rId6"/>
    <p:sldId id="495" r:id="rId7"/>
    <p:sldId id="499" r:id="rId8"/>
    <p:sldId id="497" r:id="rId9"/>
    <p:sldId id="471" r:id="rId10"/>
    <p:sldId id="502" r:id="rId11"/>
    <p:sldId id="504" r:id="rId12"/>
    <p:sldId id="503" r:id="rId13"/>
    <p:sldId id="505" r:id="rId14"/>
    <p:sldId id="506" r:id="rId15"/>
    <p:sldId id="509" r:id="rId16"/>
    <p:sldId id="510" r:id="rId17"/>
    <p:sldId id="511" r:id="rId18"/>
    <p:sldId id="512" r:id="rId19"/>
    <p:sldId id="514" r:id="rId20"/>
    <p:sldId id="515" r:id="rId21"/>
    <p:sldId id="517" r:id="rId22"/>
    <p:sldId id="518" r:id="rId23"/>
    <p:sldId id="519" r:id="rId24"/>
    <p:sldId id="520" r:id="rId25"/>
    <p:sldId id="521" r:id="rId26"/>
    <p:sldId id="522" r:id="rId27"/>
    <p:sldId id="523" r:id="rId28"/>
    <p:sldId id="524" r:id="rId29"/>
    <p:sldId id="525" r:id="rId30"/>
    <p:sldId id="526" r:id="rId31"/>
    <p:sldId id="527" r:id="rId32"/>
    <p:sldId id="528" r:id="rId33"/>
    <p:sldId id="529" r:id="rId34"/>
    <p:sldId id="530" r:id="rId35"/>
    <p:sldId id="531" r:id="rId36"/>
    <p:sldId id="533" r:id="rId37"/>
    <p:sldId id="532" r:id="rId38"/>
    <p:sldId id="501" r:id="rId39"/>
  </p:sldIdLst>
  <p:sldSz cx="9144000" cy="6858000" type="screen4x3"/>
  <p:notesSz cx="7010400" cy="9296400"/>
  <p:custShowLst>
    <p:custShow name="Short Overview" id="0">
      <p:sldLst>
        <p:sld r:id="rId2"/>
      </p:sldLst>
    </p:custShow>
    <p:custShow name="DCP 12-14-11" id="1">
      <p:sldLst>
        <p:sld r:id="rId2"/>
      </p:sldLst>
    </p:custShow>
  </p:custShowLst>
  <p:custDataLst>
    <p:tags r:id="rId4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798" autoAdjust="0"/>
    <p:restoredTop sz="94671" autoAdjust="0"/>
  </p:normalViewPr>
  <p:slideViewPr>
    <p:cSldViewPr>
      <p:cViewPr varScale="1">
        <p:scale>
          <a:sx n="124" d="100"/>
          <a:sy n="124" d="100"/>
        </p:scale>
        <p:origin x="1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E8920B-3B3C-E649-A8E3-26053D94A4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65821-D6AD-F548-92A5-5966034130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41962950-B60B-2843-8223-1A7ED4A2E386}" type="datetimeFigureOut">
              <a:rPr lang="en-US"/>
              <a:pPr>
                <a:defRPr/>
              </a:pPr>
              <a:t>7/8/19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AFA4C-AB42-C049-8F56-15FCB4A77A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B3509-673D-194C-9EC0-0A617DD78F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979AF0FF-DE87-5E44-9573-3C0668686B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19A8C2-2813-2A42-AD5F-50A398FDAF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19783-1494-AA43-AEE6-B0E9CCE5D69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3F82B287-6969-F041-9E4E-82946C2884AF}" type="datetimeFigureOut">
              <a:rPr lang="en-US"/>
              <a:pPr>
                <a:defRPr/>
              </a:pPr>
              <a:t>7/8/19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72F945-FF0E-D245-98C9-427048076D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F7E5E3F-7DB5-F743-BFBF-4888AEE4E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9E5CC-3213-7840-BADD-AC02843EAE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00861-AED2-1145-9312-9EC5F48DB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2452AB06-A729-5940-91F8-5714BA003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EA15577F-3540-9F44-85EA-AB9EE927BD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C9F3D716-B872-C94B-846C-218308FE7C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39422BD1-2542-8A4C-9C43-C4401A3B1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fld id="{F7F966A5-72B6-1740-BD44-6AC92D1F45CC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ASTER---300-×-1050.png">
            <a:extLst>
              <a:ext uri="{FF2B5EF4-FFF2-40B4-BE49-F238E27FC236}">
                <a16:creationId xmlns:a16="http://schemas.microsoft.com/office/drawing/2014/main" id="{47E2A53C-F510-834C-8FD0-16CAEEFBA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605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1122363"/>
            <a:ext cx="64008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3602038"/>
            <a:ext cx="64008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30E9490-84E1-2542-BBBC-01F46BF4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62200" y="6356350"/>
            <a:ext cx="152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B32917-E88A-6842-A9FA-1CEDDBA1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3352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255A61-DCD5-DA47-8687-A6745B33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9000" y="6356350"/>
            <a:ext cx="152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B621D-DD2B-7542-87A2-B5448B92BC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401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928E354-69AE-C24B-8106-1B5CB34C1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880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200399"/>
            <a:ext cx="7886700" cy="2976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1A9D71A-DFC2-E34D-844C-6688CE4E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2FF0DD-1398-744C-9B8C-4B85B6C3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D6C472-0B9E-934B-B840-ED1C4B72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A1DCC-D67F-AC44-803D-B09796BDB3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90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0C6C3-9CDC-A84C-A2E5-0FAC0111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D5F29-6AAA-0442-9A80-38832CA2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5126-A90C-A547-9D66-315D82E4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3F4CE-DC1A-1B46-81A8-620CCACC24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37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57652F5-3B69-6448-A8AA-A0C501906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880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276599"/>
            <a:ext cx="7886700" cy="2900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BCC77C-9962-ED46-8D42-73425B0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277F26F-3B29-1341-B04E-9D51EB71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0A93E10-5E16-EE42-BFC2-D722A3EA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97406-9149-4649-954D-FE90D85082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87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62AC9DE6-F692-EC48-B1B2-A2F9906A28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905000"/>
            <a:ext cx="7886700" cy="2657476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CA0350F-9B0C-E842-9AFA-345DE231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F44E6ED-F08D-C540-A779-41CCF759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1809D-BBDE-F84E-A143-62277CA0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79B3C-E8C3-8647-B586-561DC37B2F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60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B282A464-A69D-D94D-898C-F0A0DF302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880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200399"/>
            <a:ext cx="3886200" cy="2976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200399"/>
            <a:ext cx="3886200" cy="2976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D730F36-3E1B-C74F-90CD-FC6C938D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ADE3892-9839-C64C-A6F4-A827ABAA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79FF773-AA08-B64A-A7DA-A5CAA36E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E1594-B3AA-124E-AF13-BD452D7A85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87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B47C9-65F4-2946-A56C-12E66F9F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03717-1F57-D145-B0B2-D9FCC349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03DE8-5BE3-4F4A-9C5F-42421091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A8130E-F503-C84C-A1EF-F050C727B6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741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BAAC7B8B-3ADD-E546-84B6-D1C1598640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8800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4290B6A-C931-0D4F-8844-7B79A6A3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726524D-65C3-904E-ADCE-8EC3FAD6F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7E3E3B5-7CA0-AA44-BA86-939BE91E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FAEE8-76C7-6D41-B3BC-090CB7BC2E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182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23478F5-A42E-5449-AC21-B41661CEBD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C7E4F86D-5DAA-5649-BB6A-8B47AD32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0F277F-7304-C74A-B489-CAF46E72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6D5936-0C94-E74C-A007-5298569E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021CE-8DAE-4D4C-9E8D-8410199220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71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919F01DB-3D0A-5A47-89B0-A5F824250A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8288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828800"/>
            <a:ext cx="4629150" cy="40322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429000"/>
            <a:ext cx="2949178" cy="24399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6FD910-83B5-6F45-A597-8B7F0FAC61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3E8BD24-7FF6-D749-8EB1-AB70C9FC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318430B-2B6A-DE4A-8C4B-256AA92C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CAA1A-6535-9A4B-8DC3-6C8464BBEF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31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39D22FB8-A23E-5446-B50B-4C63F5D932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8288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828800"/>
            <a:ext cx="4629150" cy="4032251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429000"/>
            <a:ext cx="2949178" cy="24399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ED692C-0518-F647-89F9-8CFB772B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981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7670E89-A232-3D49-8B34-D715B1BB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200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23397D2-595B-B245-AFA0-DAE930CF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3A406-6CD0-084E-8249-BE51DEAB9A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385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8422E87-B503-3F4C-A387-DACD6BAA185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365125"/>
            <a:ext cx="81534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8F20C11-4614-0C4F-9F81-A7E8BCB395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825625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9DF1F8D-DD79-EC4F-BBD3-E93DCA29B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1981200" cy="365125"/>
          </a:xfrm>
          <a:prstGeom prst="rect">
            <a:avLst/>
          </a:prstGeom>
        </p:spPr>
        <p:txBody>
          <a:bodyPr/>
          <a:lstStyle>
            <a:lvl1pPr eaLnBrk="0" hangingPunct="0">
              <a:defRPr sz="1000">
                <a:latin typeface="+mj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7BF9C5C-EBE1-2142-BC6C-8CA251DB3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19400" y="6356350"/>
            <a:ext cx="3733800" cy="365125"/>
          </a:xfrm>
          <a:prstGeom prst="rect">
            <a:avLst/>
          </a:prstGeom>
        </p:spPr>
        <p:txBody>
          <a:bodyPr/>
          <a:lstStyle>
            <a:lvl1pPr eaLnBrk="0" hangingPunct="0">
              <a:defRPr sz="1000">
                <a:latin typeface="+mj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7D7AE57-885E-054A-908D-241F23ACB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81800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CA3C613-5C21-6440-BA51-F6E549F754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imes New Roman" panose="02020603050405020304" pitchFamily="18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imes New Roman" panose="02020603050405020304" pitchFamily="18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imes New Roman" panose="02020603050405020304" pitchFamily="18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imes New Roman" panose="02020603050405020304" pitchFamily="18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imes New Roman" panose="02020603050405020304" pitchFamily="18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imes New Roman" panose="02020603050405020304" pitchFamily="18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imes New Roman" panose="02020603050405020304" pitchFamily="18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Times New Roman" panose="02020603050405020304" pitchFamily="18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book/" TargetMode="External"/><Relationship Id="rId2" Type="http://schemas.openxmlformats.org/officeDocument/2006/relationships/hyperlink" Target="https://www.tidytextmin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xaviergeerinck/an-introduction-to-message-brokers-9bd203b4ebbd" TargetMode="External"/><Relationship Id="rId4" Type="http://schemas.openxmlformats.org/officeDocument/2006/relationships/hyperlink" Target="https://engineering.linkedin.com/distributed-systems/log-what-every-software-engineer-should-know-about-real-time-datas-unify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8D05540-93FD-1246-9943-5BE332AB6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275" y="1143000"/>
            <a:ext cx="5334000" cy="2662238"/>
          </a:xfrm>
        </p:spPr>
        <p:txBody>
          <a:bodyPr/>
          <a:lstStyle/>
          <a:p>
            <a:pPr eaLnBrk="1" hangingPunct="1"/>
            <a:r>
              <a:rPr lang="sr-Latn-RS" altLang="en-US" sz="3600" dirty="0" err="1">
                <a:solidFill>
                  <a:srgbClr val="BB051F"/>
                </a:solidFill>
                <a:cs typeface="Times New Roman" panose="02020603050405020304" pitchFamily="18" charset="0"/>
              </a:rPr>
              <a:t>Tweet</a:t>
            </a:r>
            <a:r>
              <a:rPr lang="sr-Latn-RS" altLang="en-US" sz="3600" dirty="0">
                <a:solidFill>
                  <a:srgbClr val="BB051F"/>
                </a:solidFill>
                <a:cs typeface="Times New Roman" panose="02020603050405020304" pitchFamily="18" charset="0"/>
              </a:rPr>
              <a:t> Sentiment </a:t>
            </a:r>
            <a:r>
              <a:rPr lang="sr-Latn-RS" altLang="en-US" sz="3600" dirty="0" err="1">
                <a:solidFill>
                  <a:srgbClr val="BB051F"/>
                </a:solidFill>
                <a:cs typeface="Times New Roman" panose="02020603050405020304" pitchFamily="18" charset="0"/>
              </a:rPr>
              <a:t>Analysis</a:t>
            </a:r>
            <a:br>
              <a:rPr lang="sr-Latn-RS" altLang="en-US" sz="4400" dirty="0">
                <a:solidFill>
                  <a:srgbClr val="BB051F"/>
                </a:solidFill>
                <a:cs typeface="Times New Roman" panose="02020603050405020304" pitchFamily="18" charset="0"/>
              </a:rPr>
            </a:br>
            <a:r>
              <a:rPr lang="sr-Latn-RS" altLang="en-US" sz="2000" dirty="0">
                <a:solidFill>
                  <a:srgbClr val="BB051F"/>
                </a:solidFill>
                <a:cs typeface="Times New Roman" panose="02020603050405020304" pitchFamily="18" charset="0"/>
              </a:rPr>
              <a:t>- Istraživanje tekstualnih podataka -</a:t>
            </a:r>
            <a:br>
              <a:rPr lang="sr-Latn-RS" altLang="en-US" sz="4400" dirty="0">
                <a:solidFill>
                  <a:srgbClr val="BB051F"/>
                </a:solidFill>
                <a:cs typeface="Times New Roman" panose="02020603050405020304" pitchFamily="18" charset="0"/>
              </a:rPr>
            </a:br>
            <a:br>
              <a:rPr lang="sr-Latn-RS" altLang="en-US" sz="4400" dirty="0">
                <a:solidFill>
                  <a:srgbClr val="BB051F"/>
                </a:solidFill>
                <a:cs typeface="Times New Roman" panose="02020603050405020304" pitchFamily="18" charset="0"/>
              </a:rPr>
            </a:br>
            <a:r>
              <a:rPr lang="sr-Latn-RS" altLang="en-US" sz="2000" dirty="0">
                <a:solidFill>
                  <a:srgbClr val="BB051F"/>
                </a:solidFill>
                <a:cs typeface="Times New Roman" panose="02020603050405020304" pitchFamily="18" charset="0"/>
              </a:rPr>
              <a:t>Mihailo Joksimović, 2017/430059</a:t>
            </a:r>
            <a:endParaRPr lang="en-US" altLang="en-US" sz="2000" dirty="0">
              <a:solidFill>
                <a:srgbClr val="BB051F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B7223-27A6-5C4C-BBEA-D9345020B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5275" y="5867400"/>
            <a:ext cx="6188075" cy="5334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sr-Latn-RS" sz="1600" dirty="0">
                <a:cs typeface="Times New Roman" pitchFamily="18" charset="0"/>
              </a:rPr>
              <a:t>UNIVERZITET SINGIDUNUM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sr-Latn-RS" sz="1600" dirty="0">
                <a:cs typeface="Times New Roman" pitchFamily="18" charset="0"/>
              </a:rPr>
              <a:t>DEPARTMAN ZA MASTER STUDIJE</a:t>
            </a:r>
            <a:endParaRPr lang="en-US" sz="1600" dirty="0"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7467-35EA-B447-9EC5-21024374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F1568-35FB-B64C-A050-C9D088A1F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Fetch tweets for #happy and #sad hashtags</a:t>
            </a:r>
            <a:br>
              <a:rPr lang="en-US" dirty="0"/>
            </a:br>
            <a:endParaRPr lang="en-US" dirty="0"/>
          </a:p>
          <a:p>
            <a:r>
              <a:rPr lang="en-US" dirty="0"/>
              <a:t>Vectorize using TF-IDF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Classify whether tweet is “happy” or </a:t>
            </a:r>
            <a:r>
              <a:rPr lang="en-US"/>
              <a:t>“sad”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6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737C-323F-9349-8DD2-FD4BB2CC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35373-07B2-064C-B744-896A15C4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819400"/>
            <a:ext cx="9144000" cy="374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0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E1A7-37DA-3D45-8922-4FC1A648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F0AE6-901E-1F48-970C-2F33F882A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TF-IDF without num. of features specified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MultinomialNB</a:t>
            </a:r>
            <a:r>
              <a:rPr lang="en-US" dirty="0"/>
              <a:t> classifier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3200 training samples, 1067 test samples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8971 features extracted using TF-IDF</a:t>
            </a:r>
          </a:p>
        </p:txBody>
      </p:sp>
    </p:spTree>
    <p:extLst>
      <p:ext uri="{BB962C8B-B14F-4D97-AF65-F5344CB8AC3E}">
        <p14:creationId xmlns:p14="http://schemas.microsoft.com/office/powerpoint/2010/main" val="1637526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215E-2E02-4C4F-975F-58596938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32AD-D552-8D45-9FCA-56CF2A599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161106"/>
            <a:ext cx="7886700" cy="2900363"/>
          </a:xfrm>
        </p:spPr>
        <p:txBody>
          <a:bodyPr/>
          <a:lstStyle/>
          <a:p>
            <a:r>
              <a:rPr lang="en-US" dirty="0"/>
              <a:t>0.75 accuracy score</a:t>
            </a:r>
          </a:p>
          <a:p>
            <a:endParaRPr lang="en-US" dirty="0"/>
          </a:p>
          <a:p>
            <a:r>
              <a:rPr lang="en-US" dirty="0"/>
              <a:t>Pretty bad results. Most of tweets classified as “sad”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62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C041-2395-FE48-9631-3E6881B3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D5A34-0FA1-9A49-83D2-B4522AA68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821620"/>
            <a:ext cx="4191000" cy="403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6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8077-1951-DB4A-8734-18A5039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with 1000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1360-3ED4-044F-AA55-DDFB108F5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Accuracy: ~0.76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Still bad for “happy” category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050FE-FC68-EB44-90E8-3C982D69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154363"/>
            <a:ext cx="3733800" cy="36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8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8077-1951-DB4A-8734-18A5039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with 100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1360-3ED4-044F-AA55-DDFB108F5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Accuracy: ~0.71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Even worse for “happy” category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46BD2-DCA2-CE49-97AB-55F095F1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107436"/>
            <a:ext cx="3854450" cy="374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86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29D3D-BF81-F54F-8DD9-A7F60824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05000"/>
            <a:ext cx="7086600" cy="490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8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BC97-7D30-1F41-98AE-C831F0E7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71800"/>
            <a:ext cx="7886700" cy="1325563"/>
          </a:xfrm>
        </p:spPr>
        <p:txBody>
          <a:bodyPr/>
          <a:lstStyle/>
          <a:p>
            <a:pPr algn="ctr"/>
            <a:r>
              <a:rPr lang="en-US" sz="6600" dirty="0"/>
              <a:t>SVM?</a:t>
            </a:r>
          </a:p>
        </p:txBody>
      </p:sp>
    </p:spTree>
    <p:extLst>
      <p:ext uri="{BB962C8B-B14F-4D97-AF65-F5344CB8AC3E}">
        <p14:creationId xmlns:p14="http://schemas.microsoft.com/office/powerpoint/2010/main" val="2590032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00C8-DBB0-FB48-993C-B75FDDE8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C74B2-05A0-D04A-AA78-75425E3C8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Apparently even worse 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Increasing number of features </a:t>
            </a:r>
            <a:r>
              <a:rPr lang="en-US" dirty="0">
                <a:sym typeface="Wingdings" pitchFamily="2" charset="2"/>
              </a:rPr>
              <a:t>dramatically decreased accuracy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1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8D308-5183-0945-88AA-0DB1804D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0"/>
            <a:ext cx="7886700" cy="1325563"/>
          </a:xfrm>
        </p:spPr>
        <p:txBody>
          <a:bodyPr/>
          <a:lstStyle/>
          <a:p>
            <a:pPr algn="ctr"/>
            <a:r>
              <a:rPr lang="en-US" sz="8000" dirty="0"/>
              <a:t>Big-data pipeline</a:t>
            </a:r>
          </a:p>
        </p:txBody>
      </p:sp>
    </p:spTree>
    <p:extLst>
      <p:ext uri="{BB962C8B-B14F-4D97-AF65-F5344CB8AC3E}">
        <p14:creationId xmlns:p14="http://schemas.microsoft.com/office/powerpoint/2010/main" val="799911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0E82F-FCA6-5941-AE0E-B1A66DDC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ECE0C-5BDD-EC48-B4D9-015E60D5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092676"/>
            <a:ext cx="5486400" cy="37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51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FC65-73FA-4A48-8B7C-90464BB20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0"/>
            <a:ext cx="7886700" cy="1325563"/>
          </a:xfrm>
        </p:spPr>
        <p:txBody>
          <a:bodyPr/>
          <a:lstStyle/>
          <a:p>
            <a:r>
              <a:rPr lang="en-US" sz="7200" dirty="0"/>
              <a:t>Tweet Text Analysis</a:t>
            </a:r>
          </a:p>
        </p:txBody>
      </p:sp>
    </p:spTree>
    <p:extLst>
      <p:ext uri="{BB962C8B-B14F-4D97-AF65-F5344CB8AC3E}">
        <p14:creationId xmlns:p14="http://schemas.microsoft.com/office/powerpoint/2010/main" val="354410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006B5F-4347-0146-9CF4-01F111384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209800"/>
            <a:ext cx="7061200" cy="3552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C24AF9-4C12-AB46-AF69-F8BC4AC65F9C}"/>
              </a:ext>
            </a:extLst>
          </p:cNvPr>
          <p:cNvSpPr txBox="1"/>
          <p:nvPr/>
        </p:nvSpPr>
        <p:spPr>
          <a:xfrm>
            <a:off x="2900741" y="6248400"/>
            <a:ext cx="334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Wordcloud</a:t>
            </a:r>
            <a:r>
              <a:rPr lang="en-US" dirty="0"/>
              <a:t> for “sad” tweets</a:t>
            </a:r>
          </a:p>
        </p:txBody>
      </p:sp>
    </p:spTree>
    <p:extLst>
      <p:ext uri="{BB962C8B-B14F-4D97-AF65-F5344CB8AC3E}">
        <p14:creationId xmlns:p14="http://schemas.microsoft.com/office/powerpoint/2010/main" val="1638213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C24AF9-4C12-AB46-AF69-F8BC4AC65F9C}"/>
              </a:ext>
            </a:extLst>
          </p:cNvPr>
          <p:cNvSpPr txBox="1"/>
          <p:nvPr/>
        </p:nvSpPr>
        <p:spPr>
          <a:xfrm>
            <a:off x="2747942" y="6248400"/>
            <a:ext cx="364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Wordcloud</a:t>
            </a:r>
            <a:r>
              <a:rPr lang="en-US" dirty="0"/>
              <a:t> for “happy” tweets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E11470-C2B8-D745-ACE0-A2E096642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2274332"/>
            <a:ext cx="6902450" cy="34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4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750F8-694D-5547-9E01-FA717684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715A-B834-2243-ABDD-E15172BAD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Noticed that some tweets are duplicates (specifically – 86 of them)</a:t>
            </a:r>
          </a:p>
          <a:p>
            <a:endParaRPr lang="en-US" dirty="0"/>
          </a:p>
          <a:p>
            <a:r>
              <a:rPr lang="en-US" dirty="0"/>
              <a:t>#sad has two-times more tweets than #happy (1242 vs 2853)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6904A-A96C-E74F-839A-1E3FEE7E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2121941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A5980-5A62-8445-9043-A69D2739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43100"/>
            <a:ext cx="1852416" cy="422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0FC98-F245-3941-8E31-DF421B5C5BC1}"/>
              </a:ext>
            </a:extLst>
          </p:cNvPr>
          <p:cNvSpPr txBox="1"/>
          <p:nvPr/>
        </p:nvSpPr>
        <p:spPr>
          <a:xfrm>
            <a:off x="419983" y="6368534"/>
            <a:ext cx="1932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#happy tokens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92FC7-DB50-B941-B40A-3BCFA60E442F}"/>
              </a:ext>
            </a:extLst>
          </p:cNvPr>
          <p:cNvSpPr txBox="1"/>
          <p:nvPr/>
        </p:nvSpPr>
        <p:spPr>
          <a:xfrm>
            <a:off x="4859371" y="6368534"/>
            <a:ext cx="162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#sad tokens</a:t>
            </a:r>
          </a:p>
        </p:txBody>
      </p:sp>
    </p:spTree>
    <p:extLst>
      <p:ext uri="{BB962C8B-B14F-4D97-AF65-F5344CB8AC3E}">
        <p14:creationId xmlns:p14="http://schemas.microsoft.com/office/powerpoint/2010/main" val="1065296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38A-60EE-D147-8E23-B4F5410C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0"/>
            <a:ext cx="7886700" cy="995915"/>
          </a:xfrm>
        </p:spPr>
        <p:txBody>
          <a:bodyPr/>
          <a:lstStyle/>
          <a:p>
            <a:r>
              <a:rPr lang="en-US" dirty="0"/>
              <a:t>Attempt #1 – Counting top token occurrences</a:t>
            </a:r>
          </a:p>
        </p:txBody>
      </p:sp>
    </p:spTree>
    <p:extLst>
      <p:ext uri="{BB962C8B-B14F-4D97-AF65-F5344CB8AC3E}">
        <p14:creationId xmlns:p14="http://schemas.microsoft.com/office/powerpoint/2010/main" val="2298472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EECB4-A605-7941-9B26-1CD47662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5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ECA88E-0D1B-C14C-BACB-43ADCC7CD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74041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1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7C13-2F85-2F4D-A4D0-4CBDCDC3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9F2CD-85DC-AB49-8921-E57B0BAB1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score accuracy: 0.74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Test score accuracy: 0.69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Best score: 489 features </a:t>
            </a:r>
            <a:r>
              <a:rPr lang="en-US" dirty="0">
                <a:sym typeface="Wingdings" pitchFamily="2" charset="2"/>
              </a:rPr>
              <a:t> 0.81 accuracy score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5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5BA7-BA81-6142-8430-1E855E7B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2D389-C6F6-814E-B598-9047CCD2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19400"/>
            <a:ext cx="5638800" cy="39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C1E5-DE44-EF4A-8752-8F523403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B7176-9820-0243-8AAE-81980472B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 Pipeline with Kafka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Run sentiment analysis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Display results on frontend</a:t>
            </a:r>
          </a:p>
        </p:txBody>
      </p:sp>
    </p:spTree>
    <p:extLst>
      <p:ext uri="{BB962C8B-B14F-4D97-AF65-F5344CB8AC3E}">
        <p14:creationId xmlns:p14="http://schemas.microsoft.com/office/powerpoint/2010/main" val="220834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2E8F-25F1-5F45-AE96-F8D3AFA5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7180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Attempt #2 - Stemming</a:t>
            </a:r>
          </a:p>
        </p:txBody>
      </p:sp>
    </p:spTree>
    <p:extLst>
      <p:ext uri="{BB962C8B-B14F-4D97-AF65-F5344CB8AC3E}">
        <p14:creationId xmlns:p14="http://schemas.microsoft.com/office/powerpoint/2010/main" val="2369082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9696-1719-7F4A-BF77-CA0550AE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FDF31-D888-0645-B4C8-6CB8452D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048001"/>
            <a:ext cx="7886700" cy="3128962"/>
          </a:xfrm>
        </p:spPr>
        <p:txBody>
          <a:bodyPr/>
          <a:lstStyle/>
          <a:p>
            <a:r>
              <a:rPr lang="en-US" dirty="0"/>
              <a:t>Stemming produced out-of-the-box better initial accuracy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With 10 features (20 in total):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Train score: 0.73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Test score: 0.74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Best score: 85 features </a:t>
            </a:r>
            <a:r>
              <a:rPr lang="en-US" dirty="0">
                <a:sym typeface="Wingdings" pitchFamily="2" charset="2"/>
              </a:rPr>
              <a:t> 0.79 accuracy score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without stemming, similar accuracy achieved with 489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70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96412-C0DE-0B45-8CD7-0DF3AB3C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B455E-E5DE-C14A-BE40-1ED9E61A5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895600"/>
            <a:ext cx="5410200" cy="37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4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2E8F-25F1-5F45-AE96-F8D3AFA5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7180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Attempt #3 - Lemmatization</a:t>
            </a:r>
          </a:p>
        </p:txBody>
      </p:sp>
    </p:spTree>
    <p:extLst>
      <p:ext uri="{BB962C8B-B14F-4D97-AF65-F5344CB8AC3E}">
        <p14:creationId xmlns:p14="http://schemas.microsoft.com/office/powerpoint/2010/main" val="2557489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9696-1719-7F4A-BF77-CA0550AE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FDF31-D888-0645-B4C8-6CB8452D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048001"/>
            <a:ext cx="7886700" cy="3128962"/>
          </a:xfrm>
        </p:spPr>
        <p:txBody>
          <a:bodyPr/>
          <a:lstStyle/>
          <a:p>
            <a:r>
              <a:rPr lang="en-US" dirty="0"/>
              <a:t>Worse results than Stemming produced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With 10 features (20 in total):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Train score: 0.73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Test score: 0.72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Best score: 89 features </a:t>
            </a:r>
            <a:r>
              <a:rPr lang="en-US" dirty="0">
                <a:sym typeface="Wingdings" pitchFamily="2" charset="2"/>
              </a:rPr>
              <a:t> 0.76 accuracy score</a:t>
            </a:r>
          </a:p>
        </p:txBody>
      </p:sp>
    </p:spTree>
    <p:extLst>
      <p:ext uri="{BB962C8B-B14F-4D97-AF65-F5344CB8AC3E}">
        <p14:creationId xmlns:p14="http://schemas.microsoft.com/office/powerpoint/2010/main" val="2363292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E6E2-E56C-1E4B-A5FF-E29AABC7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F10A-826C-BB4F-B56B-459E816F6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overall results (speed vs num. features ratio) gained with Stemming and 85 features (0.79 accuracy score on Test data)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Highest accuracy score (0.81) achieved with simple counting of tokens, but required 489 features to be included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25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9F437-B586-804B-B320-EB0BE411E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905000"/>
            <a:ext cx="6972300" cy="47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9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F327-2F02-E04F-97D9-E2D27E06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D5B52-9C75-B74F-951F-651084756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276599"/>
            <a:ext cx="7886700" cy="3429001"/>
          </a:xfrm>
        </p:spPr>
        <p:txBody>
          <a:bodyPr/>
          <a:lstStyle/>
          <a:p>
            <a:r>
              <a:rPr lang="en-US" dirty="0"/>
              <a:t>Introducing additional features, like:</a:t>
            </a:r>
          </a:p>
          <a:p>
            <a:pPr lvl="1"/>
            <a:r>
              <a:rPr lang="en-US" dirty="0"/>
              <a:t>Tweet length</a:t>
            </a:r>
          </a:p>
          <a:p>
            <a:pPr lvl="1"/>
            <a:r>
              <a:rPr lang="en-US" dirty="0"/>
              <a:t>AFINN score</a:t>
            </a:r>
          </a:p>
          <a:p>
            <a:pPr lvl="1"/>
            <a:r>
              <a:rPr lang="en-US" dirty="0"/>
              <a:t>Smileys as features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Analyzing n-grams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Using Word2Vec for vectorizing tweets</a:t>
            </a:r>
          </a:p>
          <a:p>
            <a:endParaRPr lang="en-US" dirty="0"/>
          </a:p>
          <a:p>
            <a:r>
              <a:rPr lang="en-US" dirty="0"/>
              <a:t>Additional data cleanup (e.g. removing very short tweets)</a:t>
            </a:r>
          </a:p>
        </p:txBody>
      </p:sp>
    </p:spTree>
    <p:extLst>
      <p:ext uri="{BB962C8B-B14F-4D97-AF65-F5344CB8AC3E}">
        <p14:creationId xmlns:p14="http://schemas.microsoft.com/office/powerpoint/2010/main" val="1471465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224A-855B-BE45-B4C8-CBF2B54E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3909-F017-EF4B-8AD2-0ABB59FFD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048000"/>
            <a:ext cx="7886700" cy="3429001"/>
          </a:xfrm>
        </p:spPr>
        <p:txBody>
          <a:bodyPr/>
          <a:lstStyle/>
          <a:p>
            <a:r>
              <a:rPr lang="en-US" sz="1400" dirty="0"/>
              <a:t>Julia </a:t>
            </a:r>
            <a:r>
              <a:rPr lang="en-US" sz="1400" dirty="0" err="1"/>
              <a:t>Silge</a:t>
            </a:r>
            <a:r>
              <a:rPr lang="en-US" sz="1400" dirty="0"/>
              <a:t> and David Robinson. 2016. Text Mining with R: A Tidy Approach. </a:t>
            </a:r>
            <a:r>
              <a:rPr lang="en-US" sz="1400" dirty="0">
                <a:hlinkClick r:id="rId2"/>
              </a:rPr>
              <a:t>https://www.tidytextmining.com/</a:t>
            </a:r>
            <a:endParaRPr lang="en-US" sz="1400" dirty="0"/>
          </a:p>
          <a:p>
            <a:r>
              <a:rPr lang="en-US" sz="1400" dirty="0"/>
              <a:t>Steven Bird, Ewan Klein and Edward </a:t>
            </a:r>
            <a:r>
              <a:rPr lang="en-US" sz="1400" dirty="0" err="1"/>
              <a:t>Loper</a:t>
            </a:r>
            <a:r>
              <a:rPr lang="en-US" sz="1400" dirty="0"/>
              <a:t>. 2019. Natural Language Processing with Python. </a:t>
            </a:r>
            <a:r>
              <a:rPr lang="en-US" sz="1400" dirty="0">
                <a:hlinkClick r:id="rId3"/>
              </a:rPr>
              <a:t>https://www.nltk.org/book/</a:t>
            </a:r>
            <a:endParaRPr lang="en-US" sz="1400" dirty="0"/>
          </a:p>
          <a:p>
            <a:r>
              <a:rPr lang="en-US" sz="1400" dirty="0"/>
              <a:t>Jake </a:t>
            </a:r>
            <a:r>
              <a:rPr lang="en-US" sz="1400" dirty="0" err="1"/>
              <a:t>VanderPlas</a:t>
            </a:r>
            <a:r>
              <a:rPr lang="en-US" sz="1400" dirty="0"/>
              <a:t>. 2016. Python Data Science Handbook: Essential Tools for Working with Data</a:t>
            </a:r>
          </a:p>
          <a:p>
            <a:r>
              <a:rPr lang="en-US" sz="1400" dirty="0"/>
              <a:t>Christopher D. Manning, Prabhakar Raghavan, </a:t>
            </a:r>
            <a:r>
              <a:rPr lang="en-US" sz="1400" dirty="0" err="1"/>
              <a:t>Hinrich</a:t>
            </a:r>
            <a:r>
              <a:rPr lang="en-US" sz="1400" dirty="0"/>
              <a:t> </a:t>
            </a:r>
            <a:r>
              <a:rPr lang="en-US" sz="1400" dirty="0" err="1"/>
              <a:t>Schütze</a:t>
            </a:r>
            <a:r>
              <a:rPr lang="en-US" sz="1400" dirty="0"/>
              <a:t>. 2009. An Introduction to Information Retrieval</a:t>
            </a:r>
          </a:p>
          <a:p>
            <a:r>
              <a:rPr lang="en-US" sz="1400" dirty="0"/>
              <a:t>Neha </a:t>
            </a:r>
            <a:r>
              <a:rPr lang="en-US" sz="1400" dirty="0" err="1"/>
              <a:t>Narkhede</a:t>
            </a:r>
            <a:r>
              <a:rPr lang="en-US" sz="1400" dirty="0"/>
              <a:t>, Gwen Shapira, and Todd </a:t>
            </a:r>
            <a:r>
              <a:rPr lang="en-US" sz="1400" dirty="0" err="1"/>
              <a:t>Palino</a:t>
            </a:r>
            <a:r>
              <a:rPr lang="en-US" sz="1400" dirty="0"/>
              <a:t>. 2017. Kafka: The Definitive Guide Real-Time Data and Stream Processing at Scale</a:t>
            </a:r>
          </a:p>
          <a:p>
            <a:r>
              <a:rPr lang="en-US" sz="1400" dirty="0"/>
              <a:t>Jay Kreps. 2013. The Log: What every software engineer should know about real-time data's unifying abstraction. </a:t>
            </a:r>
            <a:r>
              <a:rPr lang="en-US" sz="1400" dirty="0">
                <a:hlinkClick r:id="rId4"/>
              </a:rPr>
              <a:t>https://engineering.linkedin.com/distributed-systems/log-what-every-software-engineer-should-know-about-real-time-datas-unifying</a:t>
            </a:r>
            <a:endParaRPr lang="en-US" sz="1400" dirty="0"/>
          </a:p>
          <a:p>
            <a:r>
              <a:rPr lang="en-US" sz="1400" dirty="0"/>
              <a:t>Xavier </a:t>
            </a:r>
            <a:r>
              <a:rPr lang="en-US" sz="1400" dirty="0" err="1"/>
              <a:t>Geerinck</a:t>
            </a:r>
            <a:r>
              <a:rPr lang="en-US" sz="1400" dirty="0"/>
              <a:t>. 2018. An introduction to Message Brokers. </a:t>
            </a:r>
            <a:r>
              <a:rPr lang="en-US" sz="1400" dirty="0">
                <a:hlinkClick r:id="rId5"/>
              </a:rPr>
              <a:t>https://medium.com/@xaviergeerinck/an-introduction-to-message-brokers-9bd203b4ebbd</a:t>
            </a: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1806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4F4433-5ADC-CE48-ACE2-159079D2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28800"/>
            <a:ext cx="5791200" cy="48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8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8A1B-52F6-DB4E-8F22-48E78FA1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FB73F-A0B7-F14B-90D7-AF77EDCB6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00" y="3276600"/>
            <a:ext cx="7886700" cy="2900363"/>
          </a:xfrm>
        </p:spPr>
        <p:txBody>
          <a:bodyPr/>
          <a:lstStyle/>
          <a:p>
            <a:r>
              <a:rPr lang="en-US" dirty="0"/>
              <a:t>Python</a:t>
            </a:r>
          </a:p>
          <a:p>
            <a:endParaRPr lang="en-US" dirty="0"/>
          </a:p>
          <a:p>
            <a:r>
              <a:rPr lang="en-US" dirty="0"/>
              <a:t>Kafka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ElasticSearch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Backbone.js</a:t>
            </a:r>
            <a:r>
              <a:rPr lang="en-US" dirty="0"/>
              <a:t> &amp; </a:t>
            </a:r>
            <a:r>
              <a:rPr lang="en-US" dirty="0" err="1"/>
              <a:t>Chart.js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4FE2-8D5C-E24B-9F85-2D8D93AD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DD1DF-DD0E-3D4C-B56D-802AF9A55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6600"/>
            <a:ext cx="9144000" cy="23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97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3B77-02A9-4644-AF56-FEE6B87C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</a:t>
            </a:r>
            <a:r>
              <a:rPr lang="en-US" dirty="0" err="1"/>
              <a:t>Analyser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7905-7660-A548-9165-2B6575CAD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AFINN Score for Polarity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NRC Lexicon for sentiments</a:t>
            </a:r>
          </a:p>
        </p:txBody>
      </p:sp>
    </p:spTree>
    <p:extLst>
      <p:ext uri="{BB962C8B-B14F-4D97-AF65-F5344CB8AC3E}">
        <p14:creationId xmlns:p14="http://schemas.microsoft.com/office/powerpoint/2010/main" val="233973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50EC-0E3D-4C40-98FD-E5C8CD9C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EC928-3ACF-DA4F-B66C-465D667C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3" y="2209800"/>
            <a:ext cx="8331453" cy="42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2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BC97-7D30-1F41-98AE-C831F0E7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71800"/>
            <a:ext cx="7886700" cy="1325563"/>
          </a:xfrm>
        </p:spPr>
        <p:txBody>
          <a:bodyPr/>
          <a:lstStyle/>
          <a:p>
            <a:pPr algn="ctr"/>
            <a:r>
              <a:rPr lang="en-US" sz="6600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12936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7091BB2572584FBC8A7B8BA3AB94E874"/>
  <p:tag name="TPVERSION" val="5"/>
  <p:tag name="TPFULLVERSION" val="5.3.1.3337"/>
  <p:tag name="PPTVERSION" val="14"/>
  <p:tag name="TPOS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16164</TotalTime>
  <Words>389</Words>
  <Application>Microsoft Macintosh PowerPoint</Application>
  <PresentationFormat>On-screen Show (4:3)</PresentationFormat>
  <Paragraphs>100</Paragraphs>
  <Slides>38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  <vt:variant>
        <vt:lpstr>Custom Shows</vt:lpstr>
      </vt:variant>
      <vt:variant>
        <vt:i4>2</vt:i4>
      </vt:variant>
    </vt:vector>
  </HeadingPairs>
  <TitlesOfParts>
    <vt:vector size="45" baseType="lpstr">
      <vt:lpstr>Arial</vt:lpstr>
      <vt:lpstr>Calibri</vt:lpstr>
      <vt:lpstr>Times New Roman</vt:lpstr>
      <vt:lpstr>Verdana</vt:lpstr>
      <vt:lpstr>Office Theme</vt:lpstr>
      <vt:lpstr>Tweet Sentiment Analysis - Istraživanje tekstualnih podataka -  Mihailo Joksimović, 2017/430059</vt:lpstr>
      <vt:lpstr>Big-data pipeline</vt:lpstr>
      <vt:lpstr>Goals</vt:lpstr>
      <vt:lpstr>PowerPoint Presentation</vt:lpstr>
      <vt:lpstr>Tech stack</vt:lpstr>
      <vt:lpstr>Pipeline</vt:lpstr>
      <vt:lpstr>Sentiment Analyser</vt:lpstr>
      <vt:lpstr>Result</vt:lpstr>
      <vt:lpstr>Classification</vt:lpstr>
      <vt:lpstr>Plan</vt:lpstr>
      <vt:lpstr>Data</vt:lpstr>
      <vt:lpstr>Try #1</vt:lpstr>
      <vt:lpstr>Results</vt:lpstr>
      <vt:lpstr>Confusion matrix</vt:lpstr>
      <vt:lpstr>TF-IDF with 1000 features</vt:lpstr>
      <vt:lpstr>TF-IDF with 100 features</vt:lpstr>
      <vt:lpstr>PowerPoint Presentation</vt:lpstr>
      <vt:lpstr>SVM?</vt:lpstr>
      <vt:lpstr>Results</vt:lpstr>
      <vt:lpstr>Naive Bayes</vt:lpstr>
      <vt:lpstr>Tweet Text Analysis</vt:lpstr>
      <vt:lpstr>PowerPoint Presentation</vt:lpstr>
      <vt:lpstr>PowerPoint Presentation</vt:lpstr>
      <vt:lpstr>Analysis findings</vt:lpstr>
      <vt:lpstr>PowerPoint Presentation</vt:lpstr>
      <vt:lpstr>Attempt #1 – Counting top token occurrences</vt:lpstr>
      <vt:lpstr>PowerPoint Presentation</vt:lpstr>
      <vt:lpstr>Results</vt:lpstr>
      <vt:lpstr>Learning curve</vt:lpstr>
      <vt:lpstr>Attempt #2 - Stemming</vt:lpstr>
      <vt:lpstr>Results</vt:lpstr>
      <vt:lpstr>Learning curve</vt:lpstr>
      <vt:lpstr>Attempt #3 - Lemmatization</vt:lpstr>
      <vt:lpstr>Results</vt:lpstr>
      <vt:lpstr>Summary</vt:lpstr>
      <vt:lpstr>PowerPoint Presentation</vt:lpstr>
      <vt:lpstr>Further ideas</vt:lpstr>
      <vt:lpstr>References</vt:lpstr>
      <vt:lpstr>Short Overview</vt:lpstr>
      <vt:lpstr>DCP 12-14-11</vt:lpstr>
    </vt:vector>
  </TitlesOfParts>
  <Company>UF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Brophy,Timothy S</dc:creator>
  <cp:lastModifiedBy>Mihailo Joksimovic</cp:lastModifiedBy>
  <cp:revision>508</cp:revision>
  <cp:lastPrinted>2011-08-12T13:59:27Z</cp:lastPrinted>
  <dcterms:created xsi:type="dcterms:W3CDTF">2011-08-05T11:58:20Z</dcterms:created>
  <dcterms:modified xsi:type="dcterms:W3CDTF">2019-07-13T13:16:15Z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TC102037751033</vt:lpwstr>
  </property>
</Properties>
</file>